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530" r:id="rId3"/>
    <p:sldId id="457" r:id="rId4"/>
    <p:sldId id="527" r:id="rId5"/>
    <p:sldId id="528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urist" initials="A" lastIdx="1" clrIdx="0">
    <p:extLst>
      <p:ext uri="{19B8F6BF-5375-455C-9EA6-DF929625EA0E}">
        <p15:presenceInfo xmlns:p15="http://schemas.microsoft.com/office/powerpoint/2012/main" userId="tourist" providerId="None"/>
      </p:ext>
    </p:extLst>
  </p:cmAuthor>
  <p:cmAuthor id="2" name="成 杰" initials="成" lastIdx="1" clrIdx="1">
    <p:extLst>
      <p:ext uri="{19B8F6BF-5375-455C-9EA6-DF929625EA0E}">
        <p15:presenceInfo xmlns:p15="http://schemas.microsoft.com/office/powerpoint/2012/main" userId="9c7061c31ca808c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6B4"/>
    <a:srgbClr val="218F58"/>
    <a:srgbClr val="7CBCCB"/>
    <a:srgbClr val="0070C0"/>
    <a:srgbClr val="B5CBE7"/>
    <a:srgbClr val="45C7B1"/>
    <a:srgbClr val="40D096"/>
    <a:srgbClr val="70AD47"/>
    <a:srgbClr val="ED8036"/>
    <a:srgbClr val="074B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0" autoAdjust="0"/>
    <p:restoredTop sz="68235" autoAdjust="0"/>
  </p:normalViewPr>
  <p:slideViewPr>
    <p:cSldViewPr snapToGrid="0">
      <p:cViewPr varScale="1">
        <p:scale>
          <a:sx n="88" d="100"/>
          <a:sy n="88" d="100"/>
        </p:scale>
        <p:origin x="76" y="3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813"/>
    </p:cViewPr>
  </p:sorterViewPr>
  <p:notesViewPr>
    <p:cSldViewPr snapToGrid="0">
      <p:cViewPr varScale="1">
        <p:scale>
          <a:sx n="62" d="100"/>
          <a:sy n="62" d="100"/>
        </p:scale>
        <p:origin x="2371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DC17379B-DFF3-4607-A956-CA9C9B5FA3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E9491D3-370B-497B-8B3D-A9FFAE0D53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986A8-AADB-4BC7-B581-0A290CB351EE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DA2B23C-B4EC-4A1B-982C-11FFB396AD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39A31AF-C8DD-4A5B-8701-9C8A2C807A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9A80D-F654-4031-A24D-599B1ACE40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7586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85313-29D6-4EC8-82B5-0DDCB5FEAD76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77F49-1F87-42EA-8C55-08F75D27F3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522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平行四边形 23">
            <a:extLst>
              <a:ext uri="{FF2B5EF4-FFF2-40B4-BE49-F238E27FC236}">
                <a16:creationId xmlns:a16="http://schemas.microsoft.com/office/drawing/2014/main" id="{7CE0C04C-EB06-407C-90E9-2AE31AB927E0}"/>
              </a:ext>
            </a:extLst>
          </p:cNvPr>
          <p:cNvSpPr/>
          <p:nvPr userDrawn="1"/>
        </p:nvSpPr>
        <p:spPr>
          <a:xfrm>
            <a:off x="721995" y="126997"/>
            <a:ext cx="276225" cy="579120"/>
          </a:xfrm>
          <a:prstGeom prst="parallelogram">
            <a:avLst>
              <a:gd name="adj" fmla="val 81281"/>
            </a:avLst>
          </a:prstGeom>
          <a:solidFill>
            <a:srgbClr val="3C8EC6"/>
          </a:solidFill>
          <a:ln>
            <a:solidFill>
              <a:srgbClr val="3C8E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267285EE-D918-4B57-9498-6F3498CBB7F5}"/>
              </a:ext>
            </a:extLst>
          </p:cNvPr>
          <p:cNvCxnSpPr/>
          <p:nvPr userDrawn="1"/>
        </p:nvCxnSpPr>
        <p:spPr>
          <a:xfrm>
            <a:off x="998220" y="750361"/>
            <a:ext cx="9576374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349E3F00-11B7-4C2A-B792-164018B71BDD}"/>
              </a:ext>
            </a:extLst>
          </p:cNvPr>
          <p:cNvCxnSpPr>
            <a:cxnSpLocks/>
          </p:cNvCxnSpPr>
          <p:nvPr userDrawn="1"/>
        </p:nvCxnSpPr>
        <p:spPr>
          <a:xfrm>
            <a:off x="9397525" y="748484"/>
            <a:ext cx="2085650" cy="11605"/>
          </a:xfrm>
          <a:prstGeom prst="line">
            <a:avLst/>
          </a:prstGeom>
          <a:ln w="76200">
            <a:solidFill>
              <a:srgbClr val="3CB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>
            <a:extLst>
              <a:ext uri="{FF2B5EF4-FFF2-40B4-BE49-F238E27FC236}">
                <a16:creationId xmlns:a16="http://schemas.microsoft.com/office/drawing/2014/main" id="{F1139ED3-FF4B-40F5-8F34-ECF512B19498}"/>
              </a:ext>
            </a:extLst>
          </p:cNvPr>
          <p:cNvSpPr/>
          <p:nvPr userDrawn="1"/>
        </p:nvSpPr>
        <p:spPr bwMode="auto">
          <a:xfrm>
            <a:off x="0" y="279397"/>
            <a:ext cx="555626" cy="26511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2E6CA4"/>
              </a:solidFill>
            </a:endParaRPr>
          </a:p>
        </p:txBody>
      </p:sp>
      <p:sp>
        <p:nvSpPr>
          <p:cNvPr id="23" name="平行四边形 22">
            <a:extLst>
              <a:ext uri="{FF2B5EF4-FFF2-40B4-BE49-F238E27FC236}">
                <a16:creationId xmlns:a16="http://schemas.microsoft.com/office/drawing/2014/main" id="{4CEB511D-F99F-42C9-9D60-7C08F43CEE8B}"/>
              </a:ext>
            </a:extLst>
          </p:cNvPr>
          <p:cNvSpPr/>
          <p:nvPr userDrawn="1"/>
        </p:nvSpPr>
        <p:spPr>
          <a:xfrm>
            <a:off x="342900" y="126997"/>
            <a:ext cx="525780" cy="579120"/>
          </a:xfrm>
          <a:prstGeom prst="parallelogram">
            <a:avLst>
              <a:gd name="adj" fmla="val 42857"/>
            </a:avLst>
          </a:prstGeom>
          <a:solidFill>
            <a:srgbClr val="3C8EC6"/>
          </a:solidFill>
          <a:ln>
            <a:solidFill>
              <a:srgbClr val="3C8E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733FE94A-CF70-409D-862C-759676E5E226}"/>
              </a:ext>
            </a:extLst>
          </p:cNvPr>
          <p:cNvSpPr/>
          <p:nvPr userDrawn="1"/>
        </p:nvSpPr>
        <p:spPr>
          <a:xfrm>
            <a:off x="8769460" y="102596"/>
            <a:ext cx="296863" cy="312737"/>
          </a:xfrm>
          <a:prstGeom prst="rect">
            <a:avLst/>
          </a:prstGeom>
          <a:solidFill>
            <a:srgbClr val="074B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2E6CA4"/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68CB3BCE-7B1A-4F5D-8950-3ACDA014D3B4}"/>
              </a:ext>
            </a:extLst>
          </p:cNvPr>
          <p:cNvSpPr/>
          <p:nvPr userDrawn="1"/>
        </p:nvSpPr>
        <p:spPr>
          <a:xfrm>
            <a:off x="9066323" y="415333"/>
            <a:ext cx="173037" cy="1825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2E6CA4"/>
              </a:solidFill>
            </a:endParaRPr>
          </a:p>
        </p:txBody>
      </p:sp>
      <p:sp>
        <p:nvSpPr>
          <p:cNvPr id="21" name="灯片编号占位符 5">
            <a:extLst>
              <a:ext uri="{FF2B5EF4-FFF2-40B4-BE49-F238E27FC236}">
                <a16:creationId xmlns:a16="http://schemas.microsoft.com/office/drawing/2014/main" id="{FFB90F1D-8DBA-452C-9188-70A68F3EEF58}"/>
              </a:ext>
            </a:extLst>
          </p:cNvPr>
          <p:cNvSpPr txBox="1">
            <a:spLocks/>
          </p:cNvSpPr>
          <p:nvPr userDrawn="1"/>
        </p:nvSpPr>
        <p:spPr>
          <a:xfrm>
            <a:off x="9264137" y="6483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303EE7-60DD-4BDE-9620-3BEC1473BAED}" type="slidenum">
              <a:rPr lang="zh-CN" altLang="en-US" sz="140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‹#›</a:t>
            </a:fld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19D7A05-D0A9-426B-9BB9-E3B6CE56DC87}"/>
              </a:ext>
            </a:extLst>
          </p:cNvPr>
          <p:cNvSpPr/>
          <p:nvPr userDrawn="1"/>
        </p:nvSpPr>
        <p:spPr>
          <a:xfrm>
            <a:off x="9776960" y="6527415"/>
            <a:ext cx="18774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磁悬浮及振动控制实验室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8D0764FA-959F-4452-A846-724E19ADCD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5085" y="12740"/>
            <a:ext cx="2281185" cy="67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92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D3709-044A-4BCB-A9C8-2E0CFBA1B730}" type="datetime1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E6350D-D45E-4BAD-BDFB-62D3B505410B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7193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63BF3FC-E7B4-4CF3-ACF0-7CA958C2F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1C8B72A-127A-4358-83D2-4BAC7A159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32FC09-4354-4A4C-B413-FA0958F53E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1DA4E2-BB45-4D87-9BDF-BC1B9FC7D2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磁悬浮及振动控制实验室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6C614E-EEA0-4A7E-8314-A8A842A28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03EE7-60DD-4BDE-9620-3BEC1473BA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367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矩形 3"/>
          <p:cNvSpPr>
            <a:spLocks noChangeArrowheads="1"/>
          </p:cNvSpPr>
          <p:nvPr/>
        </p:nvSpPr>
        <p:spPr bwMode="auto">
          <a:xfrm>
            <a:off x="0" y="2107003"/>
            <a:ext cx="12192000" cy="2053935"/>
          </a:xfrm>
          <a:prstGeom prst="rect">
            <a:avLst/>
          </a:prstGeom>
          <a:solidFill>
            <a:srgbClr val="0166B4"/>
          </a:solidFill>
          <a:ln w="254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2567608" y="2060848"/>
            <a:ext cx="6768752" cy="165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8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工 作 汇 报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7805645-23EE-4BBC-AEB8-563CB8F8D10D}"/>
              </a:ext>
            </a:extLst>
          </p:cNvPr>
          <p:cNvSpPr/>
          <p:nvPr/>
        </p:nvSpPr>
        <p:spPr>
          <a:xfrm>
            <a:off x="6528048" y="4437112"/>
            <a:ext cx="2339102" cy="1969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姓名：</a:t>
            </a:r>
            <a:endParaRPr lang="en-US" altLang="zh-CN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导师：</a:t>
            </a:r>
            <a:endParaRPr lang="en-US" altLang="zh-CN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时间：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年月日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C571159-B00D-4A93-B47D-59D6972BA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0" y="57612"/>
            <a:ext cx="3372787" cy="99512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3070BF8-E301-48C5-AE00-A92CB29708EB}"/>
              </a:ext>
            </a:extLst>
          </p:cNvPr>
          <p:cNvSpPr txBox="1"/>
          <p:nvPr/>
        </p:nvSpPr>
        <p:spPr>
          <a:xfrm>
            <a:off x="8256478" y="184875"/>
            <a:ext cx="3920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1D2088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磁悬浮及振动控制实验室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4C34CA8-E85C-4267-BAC8-5286B2C602B1}"/>
              </a:ext>
            </a:extLst>
          </p:cNvPr>
          <p:cNvSpPr/>
          <p:nvPr/>
        </p:nvSpPr>
        <p:spPr>
          <a:xfrm>
            <a:off x="3287688" y="699298"/>
            <a:ext cx="8889512" cy="461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1000">
                <a:schemeClr val="accent1">
                  <a:lumMod val="40000"/>
                  <a:lumOff val="60000"/>
                </a:schemeClr>
              </a:gs>
              <a:gs pos="76000">
                <a:schemeClr val="accent1">
                  <a:lumMod val="60000"/>
                  <a:lumOff val="40000"/>
                </a:schemeClr>
              </a:gs>
              <a:gs pos="20160">
                <a:schemeClr val="accent1">
                  <a:lumMod val="20000"/>
                  <a:lumOff val="80000"/>
                </a:schemeClr>
              </a:gs>
              <a:gs pos="99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1">
            <a:extLst>
              <a:ext uri="{FF2B5EF4-FFF2-40B4-BE49-F238E27FC236}">
                <a16:creationId xmlns:a16="http://schemas.microsoft.com/office/drawing/2014/main" id="{BDC29966-D366-433E-8EA8-6A3C167C6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458" y="6024402"/>
            <a:ext cx="109265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0166B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400" b="1" dirty="0">
                <a:solidFill>
                  <a:srgbClr val="0166B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飞行器整体结构的制造与监测”</a:t>
            </a:r>
            <a:r>
              <a:rPr lang="en-US" altLang="zh-CN" sz="2400" b="1" dirty="0">
                <a:solidFill>
                  <a:srgbClr val="0166B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——2019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年度国家自然科学基金创新群体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6D113A6F-0FB6-4820-8691-04F30A01DC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021368"/>
              </p:ext>
            </p:extLst>
          </p:nvPr>
        </p:nvGraphicFramePr>
        <p:xfrm>
          <a:off x="2044088" y="1830547"/>
          <a:ext cx="8103824" cy="391435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{D113A9D2-9D6B-4929-AA2D-F23B5EE8CBE7}</a:tableStyleId>
              </a:tblPr>
              <a:tblGrid>
                <a:gridCol w="5698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4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3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项   目</a:t>
                      </a:r>
                      <a:endParaRPr kumimoji="0" lang="zh-CN" altLang="zh-CN" sz="2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marL="91448" marR="91448" marT="45701" marB="45701" anchor="ctr" horzOverflow="overflow">
                    <a:lnL w="38100" cap="flat" cmpd="sng" algn="ctr">
                      <a:solidFill>
                        <a:srgbClr val="0166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166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9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66B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数   量</a:t>
                      </a:r>
                      <a:endParaRPr kumimoji="0" lang="zh-CN" altLang="zh-CN" sz="2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marL="91448" marR="91448" marT="45701" marB="45701" anchor="ctr" horzOverflow="overflow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166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166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9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66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166B4"/>
                          </a:solidFill>
                          <a:effectLst/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国家自然科学基金重点</a:t>
                      </a:r>
                      <a:r>
                        <a:rPr kumimoji="0" lang="en-US" altLang="zh-CN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166B4"/>
                          </a:solidFill>
                          <a:effectLst/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/</a:t>
                      </a:r>
                      <a:r>
                        <a:rPr kumimoji="0" lang="zh-CN" alt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166B4"/>
                          </a:solidFill>
                          <a:effectLst/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面上项目</a:t>
                      </a:r>
                      <a:endParaRPr kumimoji="0" lang="zh-CN" altLang="zh-CN" sz="20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166B4"/>
                        </a:solidFill>
                        <a:effectLst/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rgbClr val="0166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66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9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66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166B4"/>
                          </a:solidFill>
                          <a:effectLst/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10/270</a:t>
                      </a:r>
                      <a:endParaRPr kumimoji="0" lang="zh-CN" altLang="zh-CN" sz="20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166B4"/>
                        </a:solidFill>
                        <a:effectLst/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rgbClr val="0166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166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9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66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166B4"/>
                          </a:solidFill>
                          <a:effectLst/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国家</a:t>
                      </a:r>
                      <a:r>
                        <a:rPr kumimoji="0" lang="en-US" altLang="zh-CN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166B4"/>
                          </a:solidFill>
                          <a:effectLst/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973/863/</a:t>
                      </a:r>
                      <a:r>
                        <a:rPr kumimoji="0" lang="zh-CN" alt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166B4"/>
                          </a:solidFill>
                          <a:effectLst/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重点研发计划</a:t>
                      </a:r>
                      <a:endParaRPr kumimoji="0" lang="zh-CN" altLang="zh-CN" sz="20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166B4"/>
                        </a:solidFill>
                        <a:effectLst/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rgbClr val="0166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66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66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66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166B4"/>
                          </a:solidFill>
                          <a:effectLst/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17</a:t>
                      </a:r>
                      <a:endParaRPr kumimoji="0" lang="zh-CN" altLang="zh-CN" sz="20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166B4"/>
                        </a:solidFill>
                        <a:effectLst/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rgbClr val="0166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166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66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66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166B4"/>
                          </a:solidFill>
                          <a:effectLst/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国家科技重大专项</a:t>
                      </a:r>
                      <a:endParaRPr kumimoji="0" lang="zh-CN" altLang="zh-CN" sz="20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166B4"/>
                        </a:solidFill>
                        <a:effectLst/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rgbClr val="0166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66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66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66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166B4"/>
                          </a:solidFill>
                          <a:effectLst/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18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rgbClr val="0166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166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66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66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166B4"/>
                          </a:solidFill>
                          <a:effectLst/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两机专项</a:t>
                      </a:r>
                      <a:r>
                        <a:rPr kumimoji="0" lang="en-US" altLang="zh-CN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166B4"/>
                          </a:solidFill>
                          <a:effectLst/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/</a:t>
                      </a:r>
                      <a:r>
                        <a:rPr kumimoji="0" lang="zh-CN" alt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166B4"/>
                          </a:solidFill>
                          <a:effectLst/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民机专项</a:t>
                      </a:r>
                      <a:endParaRPr kumimoji="0" lang="zh-CN" altLang="zh-CN" sz="20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166B4"/>
                        </a:solidFill>
                        <a:effectLst/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rgbClr val="0166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66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66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66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166B4"/>
                          </a:solidFill>
                          <a:effectLst/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4/8</a:t>
                      </a:r>
                      <a:endParaRPr kumimoji="0" lang="zh-CN" altLang="zh-CN" sz="20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166B4"/>
                        </a:solidFill>
                        <a:effectLst/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rgbClr val="0166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166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66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66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166B4"/>
                          </a:solidFill>
                          <a:effectLst/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国防基础科研项目</a:t>
                      </a:r>
                      <a:endParaRPr kumimoji="0" lang="zh-CN" altLang="zh-CN" sz="20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166B4"/>
                        </a:solidFill>
                        <a:effectLst/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rgbClr val="0166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66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66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66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166B4"/>
                          </a:solidFill>
                          <a:effectLst/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40</a:t>
                      </a:r>
                      <a:endParaRPr kumimoji="0" lang="zh-CN" altLang="zh-CN" sz="20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166B4"/>
                        </a:solidFill>
                        <a:effectLst/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rgbClr val="0166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166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66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66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166B4"/>
                          </a:solidFill>
                          <a:effectLst/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军委各种兵种项目</a:t>
                      </a:r>
                      <a:endParaRPr kumimoji="0" lang="zh-CN" altLang="zh-CN" sz="20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166B4"/>
                        </a:solidFill>
                        <a:effectLst/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rgbClr val="0166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66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66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166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166B4"/>
                          </a:solidFill>
                          <a:effectLst/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60</a:t>
                      </a:r>
                      <a:endParaRPr kumimoji="0" lang="zh-CN" altLang="zh-CN" sz="20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166B4"/>
                        </a:solidFill>
                        <a:effectLst/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rgbClr val="0166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166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66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166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" name="Rectangle 730">
            <a:extLst>
              <a:ext uri="{FF2B5EF4-FFF2-40B4-BE49-F238E27FC236}">
                <a16:creationId xmlns:a16="http://schemas.microsoft.com/office/drawing/2014/main" id="{2E7D582E-1E15-4B78-8F59-392697E79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4843" y="950385"/>
            <a:ext cx="2370137" cy="1016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6000" b="1" dirty="0">
                <a:solidFill>
                  <a:srgbClr val="0166B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400" b="1" dirty="0">
                <a:solidFill>
                  <a:srgbClr val="0166B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“十五”以来</a:t>
            </a:r>
            <a:endParaRPr lang="zh-CN" altLang="zh-CN" dirty="0">
              <a:solidFill>
                <a:srgbClr val="0166B4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2FDA205-123B-4DCE-9FC7-9227DDBC6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046" y="148546"/>
            <a:ext cx="22983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074B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 研 项 目</a:t>
            </a:r>
          </a:p>
        </p:txBody>
      </p:sp>
    </p:spTree>
    <p:extLst>
      <p:ext uri="{BB962C8B-B14F-4D97-AF65-F5344CB8AC3E}">
        <p14:creationId xmlns:p14="http://schemas.microsoft.com/office/powerpoint/2010/main" val="630254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AA20B16-580A-410D-A8A8-8DE5725BBD8D}"/>
              </a:ext>
            </a:extLst>
          </p:cNvPr>
          <p:cNvSpPr/>
          <p:nvPr/>
        </p:nvSpPr>
        <p:spPr>
          <a:xfrm>
            <a:off x="4850250" y="114656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zh-CN" altLang="en-US" sz="2400" b="1" dirty="0">
                <a:solidFill>
                  <a:srgbClr val="0166B4"/>
                </a:solidFill>
                <a:latin typeface="Microsoft YaHei" charset="-122"/>
                <a:ea typeface="Microsoft YaHei" charset="-122"/>
                <a:cs typeface="Microsoft YaHei" charset="-122"/>
              </a:rPr>
              <a:t>飞机装配实验室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170779" y="1960770"/>
            <a:ext cx="9850443" cy="4103205"/>
            <a:chOff x="941655" y="1960770"/>
            <a:chExt cx="9850443" cy="410320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1655" y="1960770"/>
              <a:ext cx="5326748" cy="410320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F841C25-02D9-4726-B16C-5590098224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47955" y="1960770"/>
              <a:ext cx="4444143" cy="182077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8DBAF91-9C99-46F5-A340-5F6E15D17F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47956" y="3826047"/>
              <a:ext cx="4444142" cy="223792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91BEA0A9-F75A-4C63-819B-CF582D922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046" y="148546"/>
            <a:ext cx="22983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074B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教学实验室</a:t>
            </a:r>
          </a:p>
        </p:txBody>
      </p:sp>
    </p:spTree>
    <p:extLst>
      <p:ext uri="{BB962C8B-B14F-4D97-AF65-F5344CB8AC3E}">
        <p14:creationId xmlns:p14="http://schemas.microsoft.com/office/powerpoint/2010/main" val="2464869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27B5B66-9893-4426-B129-71CDDAA48D39}"/>
              </a:ext>
            </a:extLst>
          </p:cNvPr>
          <p:cNvSpPr/>
          <p:nvPr/>
        </p:nvSpPr>
        <p:spPr>
          <a:xfrm>
            <a:off x="3630866" y="1085213"/>
            <a:ext cx="44173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2400" b="1" dirty="0">
                <a:solidFill>
                  <a:srgbClr val="0166B4"/>
                </a:solidFill>
                <a:latin typeface="Microsoft YaHei" charset="-122"/>
                <a:ea typeface="Microsoft YaHei" charset="-122"/>
                <a:cs typeface="Microsoft YaHei" charset="-122"/>
              </a:rPr>
              <a:t>飞机装配虚拟仿真实验平台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C41336-4A3C-460B-AFE3-DEC52BCC60D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308" y="1663987"/>
            <a:ext cx="2480040" cy="1597010"/>
          </a:xfrm>
          <a:prstGeom prst="rect">
            <a:avLst/>
          </a:prstGeom>
        </p:spPr>
      </p:pic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E275013B-2A91-47A5-A4B4-73CF36AAF6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388949"/>
              </p:ext>
            </p:extLst>
          </p:nvPr>
        </p:nvGraphicFramePr>
        <p:xfrm>
          <a:off x="6171308" y="3315650"/>
          <a:ext cx="2627117" cy="1485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BMP 图像" r:id="rId4" imgW="9104762" imgH="5144218" progId="Paint.Picture">
                  <p:embed/>
                </p:oleObj>
              </mc:Choice>
              <mc:Fallback>
                <p:oleObj name="BMP 图像" r:id="rId4" imgW="9104762" imgH="5144218" progId="Paint.Picture">
                  <p:embed/>
                  <p:pic>
                    <p:nvPicPr>
                      <p:cNvPr id="8" name="对象 7">
                        <a:extLst>
                          <a:ext uri="{FF2B5EF4-FFF2-40B4-BE49-F238E27FC236}">
                            <a16:creationId xmlns:a16="http://schemas.microsoft.com/office/drawing/2014/main" id="{35245F44-830B-4F3D-ADF9-B75AE8B8F4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1308" y="3315650"/>
                        <a:ext cx="2627117" cy="14859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图片 10" descr="D:\054系教学管理\054教学\虚拟仿真实验室\10分钟演示（慕课大会）\微信图片_20190410155401.jpg">
            <a:extLst>
              <a:ext uri="{FF2B5EF4-FFF2-40B4-BE49-F238E27FC236}">
                <a16:creationId xmlns:a16="http://schemas.microsoft.com/office/drawing/2014/main" id="{B34CB9DA-275A-4DD8-950A-6C737C689082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1026" y="1669520"/>
            <a:ext cx="2584410" cy="1597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图片 12" descr="C:\Users\ADMINI~1\AppData\Local\Temp\WeChat Files\36db37591a093fd1755492b01b889459_.jpg">
            <a:extLst>
              <a:ext uri="{FF2B5EF4-FFF2-40B4-BE49-F238E27FC236}">
                <a16:creationId xmlns:a16="http://schemas.microsoft.com/office/drawing/2014/main" id="{2DE8F206-C34B-4409-822B-E6CF95D65962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8425" y="3341542"/>
            <a:ext cx="2487011" cy="146003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矩形: 圆角 4">
            <a:extLst>
              <a:ext uri="{FF2B5EF4-FFF2-40B4-BE49-F238E27FC236}">
                <a16:creationId xmlns:a16="http://schemas.microsoft.com/office/drawing/2014/main" id="{6A2069B0-5EBD-4295-BD8D-0D2D66285B52}"/>
              </a:ext>
            </a:extLst>
          </p:cNvPr>
          <p:cNvSpPr txBox="1"/>
          <p:nvPr/>
        </p:nvSpPr>
        <p:spPr>
          <a:xfrm>
            <a:off x="6019801" y="5076281"/>
            <a:ext cx="5398648" cy="12703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8684" tIns="138684" rIns="138684" bIns="138684" numCol="1" spcCol="1270" anchor="ctr" anchorCtr="0">
            <a:noAutofit/>
          </a:bodyPr>
          <a:lstStyle/>
          <a:p>
            <a:pPr marL="214313" marR="0" lvl="0" indent="-214313" algn="l" defTabSz="86677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2019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年教育部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中国慕课大会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开幕式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唯一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现场展示项目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14313" marR="0" lvl="0" indent="-214313" algn="l" defTabSz="86677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中央电视台、中央教育电视台等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94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家媒体进行了报导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14313" marR="0" lvl="0" indent="-214313" algn="l" defTabSz="86677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教育部对此次大飞机虚拟装配展示给予了高度评价</a:t>
            </a:r>
          </a:p>
        </p:txBody>
      </p:sp>
      <p:sp>
        <p:nvSpPr>
          <p:cNvPr id="17" name="矩形: 圆角 4">
            <a:extLst>
              <a:ext uri="{FF2B5EF4-FFF2-40B4-BE49-F238E27FC236}">
                <a16:creationId xmlns:a16="http://schemas.microsoft.com/office/drawing/2014/main" id="{98EAC951-CA83-4333-8801-8437EFC4E315}"/>
              </a:ext>
            </a:extLst>
          </p:cNvPr>
          <p:cNvSpPr txBox="1"/>
          <p:nvPr/>
        </p:nvSpPr>
        <p:spPr>
          <a:xfrm>
            <a:off x="759178" y="4753910"/>
            <a:ext cx="5242495" cy="1915049"/>
          </a:xfrm>
          <a:prstGeom prst="rect">
            <a:avLst/>
          </a:prstGeom>
          <a:solidFill>
            <a:schemeClr val="bg1">
              <a:lumMod val="95000"/>
              <a:alpha val="61176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8684" tIns="138684" rIns="138684" bIns="138684" numCol="1" spcCol="1270" anchor="ctr" anchorCtr="0">
            <a:noAutofit/>
          </a:bodyPr>
          <a:lstStyle/>
          <a:p>
            <a:pPr marL="0" marR="0" lvl="0" indent="0" algn="l" defTabSz="86677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国家级虚拟仿真实验：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86677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飞机装配教学过程中的“虚实结合”，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首次通过信息技术将飞机大部件装配引入课堂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，让学生真实地体验到航空制造领域的前沿技术，极大地提高了人才培养的质量。</a:t>
            </a:r>
          </a:p>
        </p:txBody>
      </p:sp>
      <p:pic>
        <p:nvPicPr>
          <p:cNvPr id="19" name="图片 10" descr="1593597337(1)">
            <a:extLst>
              <a:ext uri="{FF2B5EF4-FFF2-40B4-BE49-F238E27FC236}">
                <a16:creationId xmlns:a16="http://schemas.microsoft.com/office/drawing/2014/main" id="{5EC08600-6BA6-4A9C-9AA3-6113094FF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564" y="1663987"/>
            <a:ext cx="4721326" cy="313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C661A71-ECD1-4D45-BEC6-2B1504A3A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046" y="148546"/>
            <a:ext cx="22983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074B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教学实验室</a:t>
            </a:r>
          </a:p>
        </p:txBody>
      </p:sp>
    </p:spTree>
    <p:extLst>
      <p:ext uri="{BB962C8B-B14F-4D97-AF65-F5344CB8AC3E}">
        <p14:creationId xmlns:p14="http://schemas.microsoft.com/office/powerpoint/2010/main" val="775869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C955A6C5-AC09-483E-9F51-FFABC96CE76E}"/>
              </a:ext>
            </a:extLst>
          </p:cNvPr>
          <p:cNvSpPr/>
          <p:nvPr/>
        </p:nvSpPr>
        <p:spPr>
          <a:xfrm>
            <a:off x="5234226" y="1146565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zh-CN" altLang="en-US" sz="2400" b="1" dirty="0">
                <a:solidFill>
                  <a:srgbClr val="0166B4"/>
                </a:solidFill>
                <a:latin typeface="Microsoft YaHei" charset="-122"/>
                <a:ea typeface="Microsoft YaHei" charset="-122"/>
                <a:cs typeface="Microsoft YaHei" charset="-122"/>
              </a:rPr>
              <a:t>磁悬浮技术</a:t>
            </a: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ADCC38E0-FCFD-4DAF-9C27-1F3EBFA5D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19" y="1627781"/>
            <a:ext cx="3775113" cy="45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）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高速高温磁悬浮轴承技术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0B165EFE-60C8-406F-B78E-609933338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0923" y="1630410"/>
            <a:ext cx="3390011" cy="45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）动力学测试与分析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099941ED-471A-4F3B-97FB-28B6025D3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6877" y="1630410"/>
            <a:ext cx="4232612" cy="45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）磁悬浮旋转机械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D61E4218-D96E-48B4-9EA7-5BA54C84913A}"/>
              </a:ext>
            </a:extLst>
          </p:cNvPr>
          <p:cNvCxnSpPr/>
          <p:nvPr/>
        </p:nvCxnSpPr>
        <p:spPr>
          <a:xfrm>
            <a:off x="4374260" y="1848285"/>
            <a:ext cx="0" cy="456565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23A93E91-117B-46ED-BDC5-32BF1B2D0FD5}"/>
              </a:ext>
            </a:extLst>
          </p:cNvPr>
          <p:cNvCxnSpPr/>
          <p:nvPr/>
        </p:nvCxnSpPr>
        <p:spPr>
          <a:xfrm>
            <a:off x="8071073" y="1897023"/>
            <a:ext cx="0" cy="454025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>
            <a:extLst>
              <a:ext uri="{FF2B5EF4-FFF2-40B4-BE49-F238E27FC236}">
                <a16:creationId xmlns:a16="http://schemas.microsoft.com/office/drawing/2014/main" id="{0FD85211-B2F3-419F-986C-E32C12D3A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987" y="2382087"/>
            <a:ext cx="1844748" cy="1516832"/>
          </a:xfrm>
          <a:prstGeom prst="rect">
            <a:avLst/>
          </a:prstGeom>
        </p:spPr>
      </p:pic>
      <p:sp>
        <p:nvSpPr>
          <p:cNvPr id="37" name="圆角矩形 15">
            <a:extLst>
              <a:ext uri="{FF2B5EF4-FFF2-40B4-BE49-F238E27FC236}">
                <a16:creationId xmlns:a16="http://schemas.microsoft.com/office/drawing/2014/main" id="{F48DEDE0-E8EE-47FC-82FA-687BB3D4AAB7}"/>
              </a:ext>
            </a:extLst>
          </p:cNvPr>
          <p:cNvSpPr/>
          <p:nvPr/>
        </p:nvSpPr>
        <p:spPr>
          <a:xfrm>
            <a:off x="8718339" y="3999400"/>
            <a:ext cx="2788791" cy="309600"/>
          </a:xfrm>
          <a:prstGeom prst="roundRect">
            <a:avLst/>
          </a:prstGeom>
          <a:noFill/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振动采集与模态分析系统</a:t>
            </a: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E55EE4C3-5B51-4CB4-8FB6-FF178AB98A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6477" y="2394612"/>
            <a:ext cx="1611409" cy="1510196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47E110EA-64D9-47D3-9D7C-A0E34E4E9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045" y="148546"/>
            <a:ext cx="47268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074B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先进机械传动系统</a:t>
            </a:r>
          </a:p>
        </p:txBody>
      </p:sp>
    </p:spTree>
    <p:extLst>
      <p:ext uri="{BB962C8B-B14F-4D97-AF65-F5344CB8AC3E}">
        <p14:creationId xmlns:p14="http://schemas.microsoft.com/office/powerpoint/2010/main" val="3881012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5330</TotalTime>
  <Words>205</Words>
  <Application>Microsoft Office PowerPoint</Application>
  <PresentationFormat>宽屏</PresentationFormat>
  <Paragraphs>37</Paragraphs>
  <Slides>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9" baseType="lpstr">
      <vt:lpstr>等线</vt:lpstr>
      <vt:lpstr>等线 Light</vt:lpstr>
      <vt:lpstr>华文新魏</vt:lpstr>
      <vt:lpstr>华文行楷</vt:lpstr>
      <vt:lpstr>楷体</vt:lpstr>
      <vt:lpstr>宋体</vt:lpstr>
      <vt:lpstr>微软雅黑</vt:lpstr>
      <vt:lpstr>微软雅黑</vt:lpstr>
      <vt:lpstr>Arial</vt:lpstr>
      <vt:lpstr>Calibri</vt:lpstr>
      <vt:lpstr>Times New Roman</vt:lpstr>
      <vt:lpstr>Wingdings</vt:lpstr>
      <vt:lpstr>Office 主题​​</vt:lpstr>
      <vt:lpstr>BMP 图像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 alan</dc:creator>
  <cp:lastModifiedBy>XU Yuanping</cp:lastModifiedBy>
  <cp:revision>469</cp:revision>
  <dcterms:created xsi:type="dcterms:W3CDTF">2020-02-05T13:19:45Z</dcterms:created>
  <dcterms:modified xsi:type="dcterms:W3CDTF">2021-10-12T02:26:10Z</dcterms:modified>
</cp:coreProperties>
</file>